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17" r:id="rId5"/>
    <p:sldId id="321" r:id="rId6"/>
    <p:sldId id="318" r:id="rId7"/>
    <p:sldId id="327" r:id="rId8"/>
    <p:sldId id="320" r:id="rId9"/>
    <p:sldId id="322" r:id="rId10"/>
    <p:sldId id="326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161"/>
    <a:srgbClr val="004D44"/>
    <a:srgbClr val="5E5E5E"/>
    <a:srgbClr val="B3B6A7"/>
    <a:srgbClr val="005850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94682"/>
  </p:normalViewPr>
  <p:slideViewPr>
    <p:cSldViewPr snapToGrid="0" snapToObjects="1" showGuides="1">
      <p:cViewPr varScale="1">
        <p:scale>
          <a:sx n="55" d="100"/>
          <a:sy n="55" d="100"/>
        </p:scale>
        <p:origin x="720" y="10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4" y="1077685"/>
            <a:ext cx="9288244" cy="32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2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40" y="1094845"/>
            <a:ext cx="8506468" cy="2984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659956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Gnóthaí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Eachtracha</a:t>
            </a:r>
            <a:r>
              <a:rPr lang="en-GB" b="1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Foreign Affairs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Running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5923850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baseline="0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An </a:t>
            </a:r>
            <a:r>
              <a:rPr kumimoji="0" lang="en-GB" sz="1800" b="1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Roinn</a:t>
            </a: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kumimoji="0" lang="en-GB" sz="1800" b="1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Gnóthaí</a:t>
            </a: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kumimoji="0" lang="en-GB" sz="1800" b="1" i="0" u="none" strike="noStrike" cap="none" spc="0" normalizeH="0" baseline="0" dirty="0" err="1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Eachtracha</a:t>
            </a: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/>
                <a:uFillTx/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dirty="0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Foreign Affairs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 smtClean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9" y="12611805"/>
            <a:ext cx="658674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 smtClean="0">
                <a:latin typeface="+mn-lt"/>
              </a:rPr>
              <a:t>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dirty="0" smtClean="0">
                <a:latin typeface="+mn-lt"/>
              </a:rPr>
              <a:t>| </a:t>
            </a:r>
            <a:r>
              <a:rPr lang="en-US" dirty="0" smtClean="0">
                <a:latin typeface="+mn-lt"/>
              </a:rPr>
              <a:t>Department of Foreign Affairs</a:t>
            </a:r>
            <a:endParaRPr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814010"/>
            <a:ext cx="18897030" cy="868865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New Foundations 2024 </a:t>
            </a:r>
            <a:r>
              <a:rPr lang="en-US" sz="7200" dirty="0" smtClean="0"/>
              <a:t>Strand </a:t>
            </a:r>
            <a:r>
              <a:rPr lang="en-US" sz="7200" dirty="0"/>
              <a:t>4</a:t>
            </a:r>
            <a:r>
              <a:rPr lang="en-US" sz="7200" dirty="0" smtClean="0"/>
              <a:t>: 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A Better World Awards</a:t>
            </a:r>
            <a:r>
              <a:rPr lang="en-US" sz="7200" i="1" dirty="0" smtClean="0"/>
              <a:t/>
            </a:r>
            <a:br>
              <a:rPr lang="en-US" sz="7200" i="1" dirty="0" smtClean="0"/>
            </a:br>
            <a:r>
              <a:rPr lang="en-US" sz="7200" dirty="0"/>
              <a:t/>
            </a:r>
            <a:br>
              <a:rPr lang="en-US" sz="7200" dirty="0"/>
            </a:b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296" y="3956538"/>
            <a:ext cx="5525683" cy="26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4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288323"/>
            <a:ext cx="18897030" cy="1421430"/>
          </a:xfrm>
        </p:spPr>
        <p:txBody>
          <a:bodyPr>
            <a:normAutofit/>
          </a:bodyPr>
          <a:lstStyle/>
          <a:p>
            <a:pPr algn="ctr"/>
            <a:r>
              <a:rPr lang="en-IE" sz="8000" dirty="0" smtClean="0"/>
              <a:t>Collaboration and Networking</a:t>
            </a:r>
            <a:endParaRPr lang="en-IE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8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383999" cy="137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30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814011"/>
            <a:ext cx="18897030" cy="977445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Where we work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267712" y="5230368"/>
            <a:ext cx="20338288" cy="7258755"/>
          </a:xfrm>
        </p:spPr>
        <p:txBody>
          <a:bodyPr/>
          <a:lstStyle/>
          <a:p>
            <a:r>
              <a:rPr lang="en-IE" dirty="0" smtClean="0"/>
              <a:t>	Funding is based on ODA eligibility</a:t>
            </a:r>
          </a:p>
          <a:p>
            <a:endParaRPr lang="en-IE" dirty="0"/>
          </a:p>
          <a:p>
            <a:r>
              <a:rPr lang="en-IE" dirty="0" smtClean="0"/>
              <a:t>Applications welcome from:</a:t>
            </a:r>
          </a:p>
          <a:p>
            <a:endParaRPr lang="en-IE" dirty="0" smtClean="0"/>
          </a:p>
          <a:p>
            <a:endParaRPr lang="en-I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ODA eligible countries in Africa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ODA eligible Small Island Developing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Vietnam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Laos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Cambodia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dirty="0" smtClean="0"/>
              <a:t>Palestine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263" y="5230368"/>
            <a:ext cx="11266566" cy="66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990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78" y="3235569"/>
            <a:ext cx="18897030" cy="1298338"/>
          </a:xfrm>
        </p:spPr>
        <p:txBody>
          <a:bodyPr>
            <a:normAutofit/>
          </a:bodyPr>
          <a:lstStyle/>
          <a:p>
            <a:pPr algn="ctr"/>
            <a:r>
              <a:rPr lang="en-IE" sz="8000" dirty="0" smtClean="0"/>
              <a:t>Research in A Better World</a:t>
            </a:r>
            <a:endParaRPr lang="en-IE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530"/>
          <a:stretch/>
        </p:blipFill>
        <p:spPr>
          <a:xfrm>
            <a:off x="2825641" y="4906108"/>
            <a:ext cx="6916235" cy="5113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7292" y="4905290"/>
            <a:ext cx="12485077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200" dirty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rPr>
              <a:t>Research is central to Ireland’s development </a:t>
            </a:r>
            <a:r>
              <a:rPr lang="en-IE" sz="3200" dirty="0" smtClean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rPr>
              <a:t>policy.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IE" sz="3200" dirty="0">
              <a:solidFill>
                <a:srgbClr val="A39161"/>
              </a:solidFill>
              <a:latin typeface="+mn-lt"/>
              <a:ea typeface="Calibri Light" charset="0"/>
              <a:cs typeface="Calibri Light" charset="0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200" dirty="0" smtClean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rPr>
              <a:t>Research agenda aligned with policy priorities.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IE" sz="3200" dirty="0">
              <a:solidFill>
                <a:srgbClr val="A39161"/>
              </a:solidFill>
              <a:latin typeface="+mn-lt"/>
              <a:ea typeface="Calibri Light" charset="0"/>
              <a:cs typeface="Calibri Light" charset="0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200" dirty="0" smtClean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rPr>
              <a:t>Collaboration with public and private organisations in Ireland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IE" sz="3200" dirty="0">
              <a:solidFill>
                <a:srgbClr val="A39161"/>
              </a:solidFill>
              <a:latin typeface="+mn-lt"/>
              <a:ea typeface="Calibri Light" charset="0"/>
              <a:cs typeface="Calibri Light" charset="0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200" dirty="0" smtClean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rPr>
              <a:t>Supporting challenge based research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IE" sz="3200" dirty="0">
              <a:solidFill>
                <a:srgbClr val="A39161"/>
              </a:solidFill>
              <a:latin typeface="+mn-lt"/>
              <a:ea typeface="Calibri Light" charset="0"/>
              <a:cs typeface="Calibri Light" charset="0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200" dirty="0" smtClean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rPr>
              <a:t>Building networks between Irish and international researchers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IE" sz="3200" dirty="0">
              <a:solidFill>
                <a:srgbClr val="A39161"/>
              </a:solidFill>
              <a:latin typeface="+mn-lt"/>
              <a:ea typeface="Calibri Light" charset="0"/>
              <a:cs typeface="Calibri Light" charset="0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3200" dirty="0" smtClean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rPr>
              <a:t>Enhancing contribution of research to achieving the SDGs</a:t>
            </a:r>
            <a:endParaRPr lang="en-IE" sz="3200" dirty="0">
              <a:solidFill>
                <a:srgbClr val="A39161"/>
              </a:solidFill>
              <a:latin typeface="+mn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59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130061"/>
            <a:ext cx="18897030" cy="1439015"/>
          </a:xfrm>
        </p:spPr>
        <p:txBody>
          <a:bodyPr>
            <a:normAutofit/>
          </a:bodyPr>
          <a:lstStyle/>
          <a:p>
            <a:pPr algn="ctr"/>
            <a:r>
              <a:rPr lang="en-IE" sz="8000" dirty="0" smtClean="0"/>
              <a:t>Collaboration and Networking</a:t>
            </a:r>
            <a:endParaRPr lang="en-IE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533124" y="5545923"/>
            <a:ext cx="18897030" cy="5972000"/>
          </a:xfrm>
        </p:spPr>
        <p:txBody>
          <a:bodyPr>
            <a:normAutofit/>
          </a:bodyPr>
          <a:lstStyle/>
          <a:p>
            <a:r>
              <a:rPr lang="en-IE" dirty="0"/>
              <a:t>M</a:t>
            </a:r>
            <a:r>
              <a:rPr lang="en-IE" dirty="0" smtClean="0"/>
              <a:t>ain areas of focus:</a:t>
            </a:r>
          </a:p>
          <a:p>
            <a:endParaRPr lang="en-IE" dirty="0"/>
          </a:p>
          <a:p>
            <a:r>
              <a:rPr lang="en-IE" dirty="0" smtClean="0"/>
              <a:t>Promote research </a:t>
            </a:r>
            <a:r>
              <a:rPr lang="en-IE" dirty="0"/>
              <a:t>consortia, led by Irish institutions with international partners, including in developing countries, to develop strong research portfolios and profiles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/>
              <a:t>strengthen transnational and collaborative research </a:t>
            </a:r>
            <a:r>
              <a:rPr lang="en-IE" dirty="0" smtClean="0"/>
              <a:t>capacity.</a:t>
            </a:r>
          </a:p>
          <a:p>
            <a:endParaRPr lang="en-IE" dirty="0"/>
          </a:p>
          <a:p>
            <a:r>
              <a:rPr lang="en-IE" dirty="0"/>
              <a:t>strengthen the capacity of research institutions and networks in developing </a:t>
            </a:r>
            <a:r>
              <a:rPr lang="en-IE" dirty="0" smtClean="0"/>
              <a:t>countries.</a:t>
            </a:r>
          </a:p>
          <a:p>
            <a:endParaRPr lang="en-IE" dirty="0" smtClean="0"/>
          </a:p>
          <a:p>
            <a:r>
              <a:rPr lang="en-IE" dirty="0" smtClean="0"/>
              <a:t>Encourage an exchange of expertise, knowledge and capacity between north and south.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3619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78" y="319803"/>
            <a:ext cx="20925692" cy="129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55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Logo_x0020_Type xmlns="ea0c857e-620b-403a-9a53-d6d389078e98" xsi:nil="true"/>
    <ImageCreateDate xmlns="http://schemas.microsoft.com/sharepoint/v3" xsi:nil="true"/>
    <Office xmlns="ea0c857e-620b-403a-9a53-d6d389078e98">Department</Office>
    <Description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748BD537DBA98B49AD38BA9FD6B3D069" ma:contentTypeVersion="4" ma:contentTypeDescription="Upload an image or a photograph." ma:contentTypeScope="" ma:versionID="25d8014d28f2656e73aee69c2ca968a7">
  <xsd:schema xmlns:xsd="http://www.w3.org/2001/XMLSchema" xmlns:xs="http://www.w3.org/2001/XMLSchema" xmlns:p="http://schemas.microsoft.com/office/2006/metadata/properties" xmlns:ns1="http://schemas.microsoft.com/sharepoint/v3" xmlns:ns2="ea0c857e-620b-403a-9a53-d6d389078e98" targetNamespace="http://schemas.microsoft.com/office/2006/metadata/properties" ma:root="true" ma:fieldsID="f6237d71dd60ac931ff3769c4e4e0905" ns1:_="" ns2:_="">
    <xsd:import namespace="http://schemas.microsoft.com/sharepoint/v3"/>
    <xsd:import namespace="ea0c857e-620b-403a-9a53-d6d389078e98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Office" minOccurs="0"/>
                <xsd:element ref="ns2:Logo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c857e-620b-403a-9a53-d6d389078e98" elementFormDefault="qualified">
    <xsd:import namespace="http://schemas.microsoft.com/office/2006/documentManagement/types"/>
    <xsd:import namespace="http://schemas.microsoft.com/office/infopath/2007/PartnerControls"/>
    <xsd:element name="Office" ma:index="26" nillable="true" ma:displayName="Office" ma:format="Dropdown" ma:internalName="Office">
      <xsd:simpleType>
        <xsd:restriction base="dms:Choice">
          <xsd:enumeration value="Archive"/>
          <xsd:enumeration value="Consulate"/>
          <xsd:enumeration value="Department"/>
          <xsd:enumeration value="Embassy"/>
          <xsd:enumeration value="Global Irish"/>
          <xsd:enumeration value="Honorary Consuls"/>
          <xsd:enumeration value="Ireland 2016"/>
          <xsd:enumeration value="Irish Aid"/>
          <xsd:enumeration value="Missions Abroad"/>
          <xsd:enumeration value="Passport Office"/>
          <xsd:enumeration value="Representative Office"/>
          <xsd:enumeration value="Tánaiste's Office"/>
        </xsd:restriction>
      </xsd:simpleType>
    </xsd:element>
    <xsd:element name="Logo_x0020_Type" ma:index="27" nillable="true" ma:displayName="Logo Type" ma:format="Dropdown" ma:internalName="Logo_x0020_Type">
      <xsd:simpleType>
        <xsd:restriction base="dms:Choice">
          <xsd:enumeration value="Detailed"/>
          <xsd:enumeration value="Display"/>
          <xsd:enumeration value="Simpl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6CCF9-D80C-4C20-A824-E3285E4E46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9CF25-74F5-4E3A-89A9-C74E7D3258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0c857e-620b-403a-9a53-d6d389078e98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5630AB-0828-4E6F-B8B7-7A2884CE8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0c857e-620b-403a-9a53-d6d3890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Agriculture_Dept_PPT-Template</Template>
  <TotalTime>116</TotalTime>
  <Words>159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.AppleSystemUIFont</vt:lpstr>
      <vt:lpstr>Arial</vt:lpstr>
      <vt:lpstr>Calibri</vt:lpstr>
      <vt:lpstr>Calibri Light</vt:lpstr>
      <vt:lpstr>Georgia</vt:lpstr>
      <vt:lpstr>Helvetica Neue</vt:lpstr>
      <vt:lpstr>Open Sans</vt:lpstr>
      <vt:lpstr>Open Sans Light</vt:lpstr>
      <vt:lpstr>Standard</vt:lpstr>
      <vt:lpstr>New Foundations 2024 Strand 4:   A Better World Awards  </vt:lpstr>
      <vt:lpstr>Collaboration and Networking</vt:lpstr>
      <vt:lpstr>PowerPoint Presentation</vt:lpstr>
      <vt:lpstr>Where we work</vt:lpstr>
      <vt:lpstr>Research in A Better World</vt:lpstr>
      <vt:lpstr>Collaboration and Networking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DFA PowerPoint Template</dc:title>
  <dc:creator>Cathy Martin</dc:creator>
  <cp:keywords>PPT; PowerPoint; Slide; DFA; Foreign Affairs; Presentation</cp:keywords>
  <cp:lastModifiedBy>Kenny David HQ-DCD</cp:lastModifiedBy>
  <cp:revision>20</cp:revision>
  <cp:lastPrinted>2018-01-09T06:39:09Z</cp:lastPrinted>
  <dcterms:created xsi:type="dcterms:W3CDTF">2020-09-08T11:18:20Z</dcterms:created>
  <dcterms:modified xsi:type="dcterms:W3CDTF">2024-05-14T08:23:34Z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0x01010200748BD537DBA98B49AD38BA9FD6B3D069</vt:lpwstr>
  </property>
  <property fmtid="{D5CDD505-2E9C-101B-9397-08002B2CF9AE}" pid="3" name="vti_imgdate">
    <vt:lpwstr>2020-09-21T00:00:00Z</vt:lpwstr>
  </property>
</Properties>
</file>