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9" r:id="rId4"/>
    <p:sldId id="260" r:id="rId5"/>
    <p:sldId id="262"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2D25-5818-C440-A876-3E416A10DA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DD5980-29CD-A14C-8304-99C2C614D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587275-2EE9-544D-83FE-6F475BD80237}"/>
              </a:ext>
            </a:extLst>
          </p:cNvPr>
          <p:cNvSpPr>
            <a:spLocks noGrp="1"/>
          </p:cNvSpPr>
          <p:nvPr>
            <p:ph type="dt" sz="half" idx="10"/>
          </p:nvPr>
        </p:nvSpPr>
        <p:spPr/>
        <p:txBody>
          <a:bodyPr/>
          <a:lstStyle/>
          <a:p>
            <a:fld id="{D9BF917C-DC16-0C4B-AA46-B527F7B4A337}" type="datetimeFigureOut">
              <a:rPr lang="en-US" smtClean="0"/>
              <a:t>3/24/23</a:t>
            </a:fld>
            <a:endParaRPr lang="en-US"/>
          </a:p>
        </p:txBody>
      </p:sp>
      <p:sp>
        <p:nvSpPr>
          <p:cNvPr id="5" name="Footer Placeholder 4">
            <a:extLst>
              <a:ext uri="{FF2B5EF4-FFF2-40B4-BE49-F238E27FC236}">
                <a16:creationId xmlns:a16="http://schemas.microsoft.com/office/drawing/2014/main" id="{0467224E-794C-7F4E-BAC6-AB14B5530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1C73E-0EC9-9D4F-905E-2A8F4649434C}"/>
              </a:ext>
            </a:extLst>
          </p:cNvPr>
          <p:cNvSpPr>
            <a:spLocks noGrp="1"/>
          </p:cNvSpPr>
          <p:nvPr>
            <p:ph type="sldNum" sz="quarter" idx="12"/>
          </p:nvPr>
        </p:nvSpPr>
        <p:spPr/>
        <p:txBody>
          <a:bodyPr/>
          <a:lstStyle/>
          <a:p>
            <a:fld id="{4D21BD5A-4351-3947-BD47-3F9F657B1DA1}" type="slidenum">
              <a:rPr lang="en-US" smtClean="0"/>
              <a:t>‹#›</a:t>
            </a:fld>
            <a:endParaRPr lang="en-US"/>
          </a:p>
        </p:txBody>
      </p:sp>
    </p:spTree>
    <p:extLst>
      <p:ext uri="{BB962C8B-B14F-4D97-AF65-F5344CB8AC3E}">
        <p14:creationId xmlns:p14="http://schemas.microsoft.com/office/powerpoint/2010/main" val="369366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D05F-1D27-6549-AF5F-6F0D4AA6BF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2EF0C-7114-D543-ACD8-FFB6DF6DA9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80930-DC8A-5348-A55F-5B032358F58D}"/>
              </a:ext>
            </a:extLst>
          </p:cNvPr>
          <p:cNvSpPr>
            <a:spLocks noGrp="1"/>
          </p:cNvSpPr>
          <p:nvPr>
            <p:ph type="dt" sz="half" idx="10"/>
          </p:nvPr>
        </p:nvSpPr>
        <p:spPr/>
        <p:txBody>
          <a:bodyPr/>
          <a:lstStyle/>
          <a:p>
            <a:fld id="{D9BF917C-DC16-0C4B-AA46-B527F7B4A337}" type="datetimeFigureOut">
              <a:rPr lang="en-US" smtClean="0"/>
              <a:t>3/24/23</a:t>
            </a:fld>
            <a:endParaRPr lang="en-US"/>
          </a:p>
        </p:txBody>
      </p:sp>
      <p:sp>
        <p:nvSpPr>
          <p:cNvPr id="5" name="Footer Placeholder 4">
            <a:extLst>
              <a:ext uri="{FF2B5EF4-FFF2-40B4-BE49-F238E27FC236}">
                <a16:creationId xmlns:a16="http://schemas.microsoft.com/office/drawing/2014/main" id="{6EF3B826-A38F-CC4F-B601-83360795E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6F0F3-92CA-504A-93F4-BB18D7DE9489}"/>
              </a:ext>
            </a:extLst>
          </p:cNvPr>
          <p:cNvSpPr>
            <a:spLocks noGrp="1"/>
          </p:cNvSpPr>
          <p:nvPr>
            <p:ph type="sldNum" sz="quarter" idx="12"/>
          </p:nvPr>
        </p:nvSpPr>
        <p:spPr/>
        <p:txBody>
          <a:bodyPr/>
          <a:lstStyle/>
          <a:p>
            <a:fld id="{4D21BD5A-4351-3947-BD47-3F9F657B1DA1}" type="slidenum">
              <a:rPr lang="en-US" smtClean="0"/>
              <a:t>‹#›</a:t>
            </a:fld>
            <a:endParaRPr lang="en-US"/>
          </a:p>
        </p:txBody>
      </p:sp>
    </p:spTree>
    <p:extLst>
      <p:ext uri="{BB962C8B-B14F-4D97-AF65-F5344CB8AC3E}">
        <p14:creationId xmlns:p14="http://schemas.microsoft.com/office/powerpoint/2010/main" val="134566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5CDF2-3EBE-8848-910C-39A846EF43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36EEF0-9233-1D4D-8DD1-1C177F3904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46B7EA-984D-0F43-9401-B874023F0B7E}"/>
              </a:ext>
            </a:extLst>
          </p:cNvPr>
          <p:cNvSpPr>
            <a:spLocks noGrp="1"/>
          </p:cNvSpPr>
          <p:nvPr>
            <p:ph type="dt" sz="half" idx="10"/>
          </p:nvPr>
        </p:nvSpPr>
        <p:spPr/>
        <p:txBody>
          <a:bodyPr/>
          <a:lstStyle/>
          <a:p>
            <a:fld id="{D9BF917C-DC16-0C4B-AA46-B527F7B4A337}" type="datetimeFigureOut">
              <a:rPr lang="en-US" smtClean="0"/>
              <a:t>3/24/23</a:t>
            </a:fld>
            <a:endParaRPr lang="en-US"/>
          </a:p>
        </p:txBody>
      </p:sp>
      <p:sp>
        <p:nvSpPr>
          <p:cNvPr id="5" name="Footer Placeholder 4">
            <a:extLst>
              <a:ext uri="{FF2B5EF4-FFF2-40B4-BE49-F238E27FC236}">
                <a16:creationId xmlns:a16="http://schemas.microsoft.com/office/drawing/2014/main" id="{7EE23128-E27C-724B-9032-8970BD558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12B82-6499-6A4A-AE65-9639030DDB38}"/>
              </a:ext>
            </a:extLst>
          </p:cNvPr>
          <p:cNvSpPr>
            <a:spLocks noGrp="1"/>
          </p:cNvSpPr>
          <p:nvPr>
            <p:ph type="sldNum" sz="quarter" idx="12"/>
          </p:nvPr>
        </p:nvSpPr>
        <p:spPr/>
        <p:txBody>
          <a:bodyPr/>
          <a:lstStyle/>
          <a:p>
            <a:fld id="{4D21BD5A-4351-3947-BD47-3F9F657B1DA1}" type="slidenum">
              <a:rPr lang="en-US" smtClean="0"/>
              <a:t>‹#›</a:t>
            </a:fld>
            <a:endParaRPr lang="en-US"/>
          </a:p>
        </p:txBody>
      </p:sp>
    </p:spTree>
    <p:extLst>
      <p:ext uri="{BB962C8B-B14F-4D97-AF65-F5344CB8AC3E}">
        <p14:creationId xmlns:p14="http://schemas.microsoft.com/office/powerpoint/2010/main" val="231607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C327-AB94-5940-A1F4-2172B0303F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FB161B-C0EE-1542-983C-D9233433B5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C76D3-F87E-4848-B909-27F116DD1213}"/>
              </a:ext>
            </a:extLst>
          </p:cNvPr>
          <p:cNvSpPr>
            <a:spLocks noGrp="1"/>
          </p:cNvSpPr>
          <p:nvPr>
            <p:ph type="dt" sz="half" idx="10"/>
          </p:nvPr>
        </p:nvSpPr>
        <p:spPr/>
        <p:txBody>
          <a:bodyPr/>
          <a:lstStyle/>
          <a:p>
            <a:fld id="{D9BF917C-DC16-0C4B-AA46-B527F7B4A337}" type="datetimeFigureOut">
              <a:rPr lang="en-US" smtClean="0"/>
              <a:t>3/24/23</a:t>
            </a:fld>
            <a:endParaRPr lang="en-US"/>
          </a:p>
        </p:txBody>
      </p:sp>
      <p:sp>
        <p:nvSpPr>
          <p:cNvPr id="5" name="Footer Placeholder 4">
            <a:extLst>
              <a:ext uri="{FF2B5EF4-FFF2-40B4-BE49-F238E27FC236}">
                <a16:creationId xmlns:a16="http://schemas.microsoft.com/office/drawing/2014/main" id="{88EBEAD1-D7DA-8644-A632-8AB65A8D0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E6153-D706-EA49-8E05-CEF3675CE9D4}"/>
              </a:ext>
            </a:extLst>
          </p:cNvPr>
          <p:cNvSpPr>
            <a:spLocks noGrp="1"/>
          </p:cNvSpPr>
          <p:nvPr>
            <p:ph type="sldNum" sz="quarter" idx="12"/>
          </p:nvPr>
        </p:nvSpPr>
        <p:spPr/>
        <p:txBody>
          <a:bodyPr/>
          <a:lstStyle/>
          <a:p>
            <a:fld id="{4D21BD5A-4351-3947-BD47-3F9F657B1DA1}" type="slidenum">
              <a:rPr lang="en-US" smtClean="0"/>
              <a:t>‹#›</a:t>
            </a:fld>
            <a:endParaRPr lang="en-US"/>
          </a:p>
        </p:txBody>
      </p:sp>
    </p:spTree>
    <p:extLst>
      <p:ext uri="{BB962C8B-B14F-4D97-AF65-F5344CB8AC3E}">
        <p14:creationId xmlns:p14="http://schemas.microsoft.com/office/powerpoint/2010/main" val="76034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6342-29A0-6440-9165-B5798087B9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F10857-0B3C-134E-8620-CB708CFD5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A28BD1-B961-8342-8DF6-15348F92D5A4}"/>
              </a:ext>
            </a:extLst>
          </p:cNvPr>
          <p:cNvSpPr>
            <a:spLocks noGrp="1"/>
          </p:cNvSpPr>
          <p:nvPr>
            <p:ph type="dt" sz="half" idx="10"/>
          </p:nvPr>
        </p:nvSpPr>
        <p:spPr/>
        <p:txBody>
          <a:bodyPr/>
          <a:lstStyle/>
          <a:p>
            <a:fld id="{D9BF917C-DC16-0C4B-AA46-B527F7B4A337}" type="datetimeFigureOut">
              <a:rPr lang="en-US" smtClean="0"/>
              <a:t>3/24/23</a:t>
            </a:fld>
            <a:endParaRPr lang="en-US"/>
          </a:p>
        </p:txBody>
      </p:sp>
      <p:sp>
        <p:nvSpPr>
          <p:cNvPr id="5" name="Footer Placeholder 4">
            <a:extLst>
              <a:ext uri="{FF2B5EF4-FFF2-40B4-BE49-F238E27FC236}">
                <a16:creationId xmlns:a16="http://schemas.microsoft.com/office/drawing/2014/main" id="{5F3E2904-DD15-A94E-8B84-A55478F7B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EFEE1-6467-884B-9FBA-BCC6382D98E0}"/>
              </a:ext>
            </a:extLst>
          </p:cNvPr>
          <p:cNvSpPr>
            <a:spLocks noGrp="1"/>
          </p:cNvSpPr>
          <p:nvPr>
            <p:ph type="sldNum" sz="quarter" idx="12"/>
          </p:nvPr>
        </p:nvSpPr>
        <p:spPr/>
        <p:txBody>
          <a:bodyPr/>
          <a:lstStyle/>
          <a:p>
            <a:fld id="{4D21BD5A-4351-3947-BD47-3F9F657B1DA1}" type="slidenum">
              <a:rPr lang="en-US" smtClean="0"/>
              <a:t>‹#›</a:t>
            </a:fld>
            <a:endParaRPr lang="en-US"/>
          </a:p>
        </p:txBody>
      </p:sp>
    </p:spTree>
    <p:extLst>
      <p:ext uri="{BB962C8B-B14F-4D97-AF65-F5344CB8AC3E}">
        <p14:creationId xmlns:p14="http://schemas.microsoft.com/office/powerpoint/2010/main" val="283443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640D-306B-D24B-8CE0-BA5CA4B5C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80C72-A9ED-284E-8565-2A08B5F0D3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A5A983-476F-C444-9F02-5316041D87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3C334B-EAB4-4946-A470-F09C4BB2E996}"/>
              </a:ext>
            </a:extLst>
          </p:cNvPr>
          <p:cNvSpPr>
            <a:spLocks noGrp="1"/>
          </p:cNvSpPr>
          <p:nvPr>
            <p:ph type="dt" sz="half" idx="10"/>
          </p:nvPr>
        </p:nvSpPr>
        <p:spPr/>
        <p:txBody>
          <a:bodyPr/>
          <a:lstStyle/>
          <a:p>
            <a:fld id="{D9BF917C-DC16-0C4B-AA46-B527F7B4A337}" type="datetimeFigureOut">
              <a:rPr lang="en-US" smtClean="0"/>
              <a:t>3/24/23</a:t>
            </a:fld>
            <a:endParaRPr lang="en-US"/>
          </a:p>
        </p:txBody>
      </p:sp>
      <p:sp>
        <p:nvSpPr>
          <p:cNvPr id="6" name="Footer Placeholder 5">
            <a:extLst>
              <a:ext uri="{FF2B5EF4-FFF2-40B4-BE49-F238E27FC236}">
                <a16:creationId xmlns:a16="http://schemas.microsoft.com/office/drawing/2014/main" id="{99542739-FCE1-3B43-AA77-A7B662B381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8C8D3-2C54-6842-9347-C7B856428AF8}"/>
              </a:ext>
            </a:extLst>
          </p:cNvPr>
          <p:cNvSpPr>
            <a:spLocks noGrp="1"/>
          </p:cNvSpPr>
          <p:nvPr>
            <p:ph type="sldNum" sz="quarter" idx="12"/>
          </p:nvPr>
        </p:nvSpPr>
        <p:spPr/>
        <p:txBody>
          <a:bodyPr/>
          <a:lstStyle/>
          <a:p>
            <a:fld id="{4D21BD5A-4351-3947-BD47-3F9F657B1DA1}" type="slidenum">
              <a:rPr lang="en-US" smtClean="0"/>
              <a:t>‹#›</a:t>
            </a:fld>
            <a:endParaRPr lang="en-US"/>
          </a:p>
        </p:txBody>
      </p:sp>
    </p:spTree>
    <p:extLst>
      <p:ext uri="{BB962C8B-B14F-4D97-AF65-F5344CB8AC3E}">
        <p14:creationId xmlns:p14="http://schemas.microsoft.com/office/powerpoint/2010/main" val="15734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1F6C-8880-6144-87F8-C2D2AC1EE4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8A89C4-649B-3848-982D-0D84822844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F55B6D-AB3E-474B-8E59-3CE8C1D666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D43D5D-5368-0B48-84BA-ED8E42E07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491015-DB4D-484E-BC10-AC8FBD6C46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C13F61-2046-0C48-A5D6-540118D41F78}"/>
              </a:ext>
            </a:extLst>
          </p:cNvPr>
          <p:cNvSpPr>
            <a:spLocks noGrp="1"/>
          </p:cNvSpPr>
          <p:nvPr>
            <p:ph type="dt" sz="half" idx="10"/>
          </p:nvPr>
        </p:nvSpPr>
        <p:spPr/>
        <p:txBody>
          <a:bodyPr/>
          <a:lstStyle/>
          <a:p>
            <a:fld id="{D9BF917C-DC16-0C4B-AA46-B527F7B4A337}" type="datetimeFigureOut">
              <a:rPr lang="en-US" smtClean="0"/>
              <a:t>3/24/23</a:t>
            </a:fld>
            <a:endParaRPr lang="en-US"/>
          </a:p>
        </p:txBody>
      </p:sp>
      <p:sp>
        <p:nvSpPr>
          <p:cNvPr id="8" name="Footer Placeholder 7">
            <a:extLst>
              <a:ext uri="{FF2B5EF4-FFF2-40B4-BE49-F238E27FC236}">
                <a16:creationId xmlns:a16="http://schemas.microsoft.com/office/drawing/2014/main" id="{E4753579-7883-654B-AB50-C9294646D1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93A3C-8453-374F-A7B8-80A9CF0F7EF4}"/>
              </a:ext>
            </a:extLst>
          </p:cNvPr>
          <p:cNvSpPr>
            <a:spLocks noGrp="1"/>
          </p:cNvSpPr>
          <p:nvPr>
            <p:ph type="sldNum" sz="quarter" idx="12"/>
          </p:nvPr>
        </p:nvSpPr>
        <p:spPr/>
        <p:txBody>
          <a:bodyPr/>
          <a:lstStyle/>
          <a:p>
            <a:fld id="{4D21BD5A-4351-3947-BD47-3F9F657B1DA1}" type="slidenum">
              <a:rPr lang="en-US" smtClean="0"/>
              <a:t>‹#›</a:t>
            </a:fld>
            <a:endParaRPr lang="en-US"/>
          </a:p>
        </p:txBody>
      </p:sp>
    </p:spTree>
    <p:extLst>
      <p:ext uri="{BB962C8B-B14F-4D97-AF65-F5344CB8AC3E}">
        <p14:creationId xmlns:p14="http://schemas.microsoft.com/office/powerpoint/2010/main" val="89898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7126E-3D1D-E64D-95ED-758D98C6A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C5CE83-7170-9E4D-8C12-9AF2E5D2BE68}"/>
              </a:ext>
            </a:extLst>
          </p:cNvPr>
          <p:cNvSpPr>
            <a:spLocks noGrp="1"/>
          </p:cNvSpPr>
          <p:nvPr>
            <p:ph type="dt" sz="half" idx="10"/>
          </p:nvPr>
        </p:nvSpPr>
        <p:spPr/>
        <p:txBody>
          <a:bodyPr/>
          <a:lstStyle/>
          <a:p>
            <a:fld id="{D9BF917C-DC16-0C4B-AA46-B527F7B4A337}" type="datetimeFigureOut">
              <a:rPr lang="en-US" smtClean="0"/>
              <a:t>3/24/23</a:t>
            </a:fld>
            <a:endParaRPr lang="en-US"/>
          </a:p>
        </p:txBody>
      </p:sp>
      <p:sp>
        <p:nvSpPr>
          <p:cNvPr id="4" name="Footer Placeholder 3">
            <a:extLst>
              <a:ext uri="{FF2B5EF4-FFF2-40B4-BE49-F238E27FC236}">
                <a16:creationId xmlns:a16="http://schemas.microsoft.com/office/drawing/2014/main" id="{D891A0DE-7E31-A04C-9146-7167BC6F9D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E65F52-2ABF-DA46-8740-F79520A9DF41}"/>
              </a:ext>
            </a:extLst>
          </p:cNvPr>
          <p:cNvSpPr>
            <a:spLocks noGrp="1"/>
          </p:cNvSpPr>
          <p:nvPr>
            <p:ph type="sldNum" sz="quarter" idx="12"/>
          </p:nvPr>
        </p:nvSpPr>
        <p:spPr/>
        <p:txBody>
          <a:bodyPr/>
          <a:lstStyle/>
          <a:p>
            <a:fld id="{4D21BD5A-4351-3947-BD47-3F9F657B1DA1}" type="slidenum">
              <a:rPr lang="en-US" smtClean="0"/>
              <a:t>‹#›</a:t>
            </a:fld>
            <a:endParaRPr lang="en-US"/>
          </a:p>
        </p:txBody>
      </p:sp>
    </p:spTree>
    <p:extLst>
      <p:ext uri="{BB962C8B-B14F-4D97-AF65-F5344CB8AC3E}">
        <p14:creationId xmlns:p14="http://schemas.microsoft.com/office/powerpoint/2010/main" val="107154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B54ED5-0CFC-704C-A34A-5D31B1AEE054}"/>
              </a:ext>
            </a:extLst>
          </p:cNvPr>
          <p:cNvSpPr>
            <a:spLocks noGrp="1"/>
          </p:cNvSpPr>
          <p:nvPr>
            <p:ph type="dt" sz="half" idx="10"/>
          </p:nvPr>
        </p:nvSpPr>
        <p:spPr/>
        <p:txBody>
          <a:bodyPr/>
          <a:lstStyle/>
          <a:p>
            <a:fld id="{D9BF917C-DC16-0C4B-AA46-B527F7B4A337}" type="datetimeFigureOut">
              <a:rPr lang="en-US" smtClean="0"/>
              <a:t>3/24/23</a:t>
            </a:fld>
            <a:endParaRPr lang="en-US"/>
          </a:p>
        </p:txBody>
      </p:sp>
      <p:sp>
        <p:nvSpPr>
          <p:cNvPr id="3" name="Footer Placeholder 2">
            <a:extLst>
              <a:ext uri="{FF2B5EF4-FFF2-40B4-BE49-F238E27FC236}">
                <a16:creationId xmlns:a16="http://schemas.microsoft.com/office/drawing/2014/main" id="{C10F9856-E9A8-9447-A189-E19735E70C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A1C4CA-47B9-ED41-9F8A-E840C9B5750F}"/>
              </a:ext>
            </a:extLst>
          </p:cNvPr>
          <p:cNvSpPr>
            <a:spLocks noGrp="1"/>
          </p:cNvSpPr>
          <p:nvPr>
            <p:ph type="sldNum" sz="quarter" idx="12"/>
          </p:nvPr>
        </p:nvSpPr>
        <p:spPr/>
        <p:txBody>
          <a:bodyPr/>
          <a:lstStyle/>
          <a:p>
            <a:fld id="{4D21BD5A-4351-3947-BD47-3F9F657B1DA1}" type="slidenum">
              <a:rPr lang="en-US" smtClean="0"/>
              <a:t>‹#›</a:t>
            </a:fld>
            <a:endParaRPr lang="en-US"/>
          </a:p>
        </p:txBody>
      </p:sp>
    </p:spTree>
    <p:extLst>
      <p:ext uri="{BB962C8B-B14F-4D97-AF65-F5344CB8AC3E}">
        <p14:creationId xmlns:p14="http://schemas.microsoft.com/office/powerpoint/2010/main" val="358108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9DD5-1908-704B-BB45-E77AFF0F7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D66FBC-8233-8448-898E-358A1723F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F8B9D8-06CD-C640-AC4F-BB789C7BC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1A096B-2941-6F40-87C0-6BB86C48BE95}"/>
              </a:ext>
            </a:extLst>
          </p:cNvPr>
          <p:cNvSpPr>
            <a:spLocks noGrp="1"/>
          </p:cNvSpPr>
          <p:nvPr>
            <p:ph type="dt" sz="half" idx="10"/>
          </p:nvPr>
        </p:nvSpPr>
        <p:spPr/>
        <p:txBody>
          <a:bodyPr/>
          <a:lstStyle/>
          <a:p>
            <a:fld id="{D9BF917C-DC16-0C4B-AA46-B527F7B4A337}" type="datetimeFigureOut">
              <a:rPr lang="en-US" smtClean="0"/>
              <a:t>3/24/23</a:t>
            </a:fld>
            <a:endParaRPr lang="en-US"/>
          </a:p>
        </p:txBody>
      </p:sp>
      <p:sp>
        <p:nvSpPr>
          <p:cNvPr id="6" name="Footer Placeholder 5">
            <a:extLst>
              <a:ext uri="{FF2B5EF4-FFF2-40B4-BE49-F238E27FC236}">
                <a16:creationId xmlns:a16="http://schemas.microsoft.com/office/drawing/2014/main" id="{84252CEA-9D18-6343-87C5-8349946FE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FF800-9CB9-1546-AD25-17A8457C8C25}"/>
              </a:ext>
            </a:extLst>
          </p:cNvPr>
          <p:cNvSpPr>
            <a:spLocks noGrp="1"/>
          </p:cNvSpPr>
          <p:nvPr>
            <p:ph type="sldNum" sz="quarter" idx="12"/>
          </p:nvPr>
        </p:nvSpPr>
        <p:spPr/>
        <p:txBody>
          <a:bodyPr/>
          <a:lstStyle/>
          <a:p>
            <a:fld id="{4D21BD5A-4351-3947-BD47-3F9F657B1DA1}" type="slidenum">
              <a:rPr lang="en-US" smtClean="0"/>
              <a:t>‹#›</a:t>
            </a:fld>
            <a:endParaRPr lang="en-US"/>
          </a:p>
        </p:txBody>
      </p:sp>
    </p:spTree>
    <p:extLst>
      <p:ext uri="{BB962C8B-B14F-4D97-AF65-F5344CB8AC3E}">
        <p14:creationId xmlns:p14="http://schemas.microsoft.com/office/powerpoint/2010/main" val="361755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4A9-18D4-C14A-96D7-2CEE6B19F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E2BFD6-5006-0241-8582-183FE88505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2C0B24-7D96-5A43-A378-05B3449DF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C57D8F-7C03-1B42-B745-D640E4A61BB1}"/>
              </a:ext>
            </a:extLst>
          </p:cNvPr>
          <p:cNvSpPr>
            <a:spLocks noGrp="1"/>
          </p:cNvSpPr>
          <p:nvPr>
            <p:ph type="dt" sz="half" idx="10"/>
          </p:nvPr>
        </p:nvSpPr>
        <p:spPr/>
        <p:txBody>
          <a:bodyPr/>
          <a:lstStyle/>
          <a:p>
            <a:fld id="{D9BF917C-DC16-0C4B-AA46-B527F7B4A337}" type="datetimeFigureOut">
              <a:rPr lang="en-US" smtClean="0"/>
              <a:t>3/24/23</a:t>
            </a:fld>
            <a:endParaRPr lang="en-US"/>
          </a:p>
        </p:txBody>
      </p:sp>
      <p:sp>
        <p:nvSpPr>
          <p:cNvPr id="6" name="Footer Placeholder 5">
            <a:extLst>
              <a:ext uri="{FF2B5EF4-FFF2-40B4-BE49-F238E27FC236}">
                <a16:creationId xmlns:a16="http://schemas.microsoft.com/office/drawing/2014/main" id="{37153C75-A8FD-C042-B4B9-B367CEF1C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003DE-8759-9145-BABA-C3E8B06B7268}"/>
              </a:ext>
            </a:extLst>
          </p:cNvPr>
          <p:cNvSpPr>
            <a:spLocks noGrp="1"/>
          </p:cNvSpPr>
          <p:nvPr>
            <p:ph type="sldNum" sz="quarter" idx="12"/>
          </p:nvPr>
        </p:nvSpPr>
        <p:spPr/>
        <p:txBody>
          <a:bodyPr/>
          <a:lstStyle/>
          <a:p>
            <a:fld id="{4D21BD5A-4351-3947-BD47-3F9F657B1DA1}" type="slidenum">
              <a:rPr lang="en-US" smtClean="0"/>
              <a:t>‹#›</a:t>
            </a:fld>
            <a:endParaRPr lang="en-US"/>
          </a:p>
        </p:txBody>
      </p:sp>
    </p:spTree>
    <p:extLst>
      <p:ext uri="{BB962C8B-B14F-4D97-AF65-F5344CB8AC3E}">
        <p14:creationId xmlns:p14="http://schemas.microsoft.com/office/powerpoint/2010/main" val="70327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0F2BAB-093A-B747-B32F-6C4226C2E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71B5F0-DD43-184B-9FAD-9E488522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64A3A-FE80-B745-BB10-C4F63B4D5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F917C-DC16-0C4B-AA46-B527F7B4A337}" type="datetimeFigureOut">
              <a:rPr lang="en-US" smtClean="0"/>
              <a:t>3/24/23</a:t>
            </a:fld>
            <a:endParaRPr lang="en-US"/>
          </a:p>
        </p:txBody>
      </p:sp>
      <p:sp>
        <p:nvSpPr>
          <p:cNvPr id="5" name="Footer Placeholder 4">
            <a:extLst>
              <a:ext uri="{FF2B5EF4-FFF2-40B4-BE49-F238E27FC236}">
                <a16:creationId xmlns:a16="http://schemas.microsoft.com/office/drawing/2014/main" id="{311A9328-EE7A-6C42-8AC6-2DC9ED971C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2DE46D-5701-544E-9DF0-AF019BD4A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1BD5A-4351-3947-BD47-3F9F657B1DA1}" type="slidenum">
              <a:rPr lang="en-US" smtClean="0"/>
              <a:t>‹#›</a:t>
            </a:fld>
            <a:endParaRPr lang="en-US"/>
          </a:p>
        </p:txBody>
      </p:sp>
    </p:spTree>
    <p:extLst>
      <p:ext uri="{BB962C8B-B14F-4D97-AF65-F5344CB8AC3E}">
        <p14:creationId xmlns:p14="http://schemas.microsoft.com/office/powerpoint/2010/main" val="2602253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FE6E-5DFA-DF4B-97C4-AF1F70BF9B34}"/>
              </a:ext>
            </a:extLst>
          </p:cNvPr>
          <p:cNvSpPr>
            <a:spLocks noGrp="1"/>
          </p:cNvSpPr>
          <p:nvPr>
            <p:ph type="ctrTitle"/>
          </p:nvPr>
        </p:nvSpPr>
        <p:spPr>
          <a:xfrm>
            <a:off x="1524000" y="1122362"/>
            <a:ext cx="9144000" cy="2078037"/>
          </a:xfrm>
        </p:spPr>
        <p:txBody>
          <a:bodyPr>
            <a:normAutofit fontScale="90000"/>
          </a:bodyPr>
          <a:lstStyle/>
          <a:p>
            <a:r>
              <a:rPr lang="en-IE" sz="2800" dirty="0"/>
              <a:t>Professor </a:t>
            </a:r>
            <a:r>
              <a:rPr lang="en-IE" sz="2800" dirty="0" err="1"/>
              <a:t>Deiric</a:t>
            </a:r>
            <a:r>
              <a:rPr lang="en-IE" sz="2800" dirty="0"/>
              <a:t> </a:t>
            </a:r>
            <a:r>
              <a:rPr lang="en-IE" sz="2800" dirty="0" err="1"/>
              <a:t>O’Broin</a:t>
            </a:r>
            <a:r>
              <a:rPr lang="en-IE" sz="2800" dirty="0"/>
              <a:t> and Adjunct Professor Philip McDonagh </a:t>
            </a:r>
            <a:br>
              <a:rPr lang="en-IE" sz="2800" dirty="0"/>
            </a:br>
            <a:br>
              <a:rPr lang="en-IE" sz="2800" dirty="0"/>
            </a:br>
            <a:r>
              <a:rPr lang="en-IE" sz="2800" dirty="0"/>
              <a:t>Dublin City University</a:t>
            </a:r>
            <a:br>
              <a:rPr lang="en-IE" sz="2800" dirty="0"/>
            </a:br>
            <a:r>
              <a:rPr lang="en-US" sz="2800" dirty="0"/>
              <a:t> </a:t>
            </a:r>
            <a:br>
              <a:rPr lang="en-US" sz="2800" dirty="0"/>
            </a:br>
            <a:r>
              <a:rPr lang="en-US" sz="2200" dirty="0"/>
              <a:t>CENTRE FOR RELIGION, HUMAN VALUES, AND INTERNATIONAL RELATIONS </a:t>
            </a:r>
          </a:p>
        </p:txBody>
      </p:sp>
      <p:sp>
        <p:nvSpPr>
          <p:cNvPr id="3" name="Subtitle 2">
            <a:extLst>
              <a:ext uri="{FF2B5EF4-FFF2-40B4-BE49-F238E27FC236}">
                <a16:creationId xmlns:a16="http://schemas.microsoft.com/office/drawing/2014/main" id="{8677D0D7-DBF1-A24C-BEC4-30BFD4F0D879}"/>
              </a:ext>
            </a:extLst>
          </p:cNvPr>
          <p:cNvSpPr>
            <a:spLocks noGrp="1"/>
          </p:cNvSpPr>
          <p:nvPr>
            <p:ph type="subTitle" idx="1"/>
          </p:nvPr>
        </p:nvSpPr>
        <p:spPr/>
        <p:txBody>
          <a:bodyPr>
            <a:normAutofit fontScale="92500" lnSpcReduction="10000"/>
          </a:bodyPr>
          <a:lstStyle/>
          <a:p>
            <a:r>
              <a:rPr lang="en-IE" sz="3200" dirty="0"/>
              <a:t>Assisting the Irish churches and faith communities to develop values-based common positions on current European issues and to engage with European counterparts.</a:t>
            </a:r>
            <a:r>
              <a:rPr lang="en-US" dirty="0"/>
              <a:t> </a:t>
            </a:r>
          </a:p>
        </p:txBody>
      </p:sp>
    </p:spTree>
    <p:extLst>
      <p:ext uri="{BB962C8B-B14F-4D97-AF65-F5344CB8AC3E}">
        <p14:creationId xmlns:p14="http://schemas.microsoft.com/office/powerpoint/2010/main" val="201979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2E58-0D13-759A-B0CF-A1B30229B64A}"/>
              </a:ext>
            </a:extLst>
          </p:cNvPr>
          <p:cNvSpPr>
            <a:spLocks noGrp="1"/>
          </p:cNvSpPr>
          <p:nvPr>
            <p:ph type="title"/>
          </p:nvPr>
        </p:nvSpPr>
        <p:spPr>
          <a:xfrm>
            <a:off x="9296400" y="603504"/>
            <a:ext cx="2432304" cy="615696"/>
          </a:xfrm>
        </p:spPr>
        <p:txBody>
          <a:bodyPr/>
          <a:lstStyle/>
          <a:p>
            <a:r>
              <a:rPr lang="en-US" sz="1400" dirty="0"/>
              <a:t>Consultations at the Helix, February 2022</a:t>
            </a:r>
          </a:p>
        </p:txBody>
      </p:sp>
      <p:pic>
        <p:nvPicPr>
          <p:cNvPr id="6" name="Picture Placeholder 5">
            <a:extLst>
              <a:ext uri="{FF2B5EF4-FFF2-40B4-BE49-F238E27FC236}">
                <a16:creationId xmlns:a16="http://schemas.microsoft.com/office/drawing/2014/main" id="{68E991CA-13B9-CCC1-527D-DC89E63DE4F8}"/>
              </a:ext>
            </a:extLst>
          </p:cNvPr>
          <p:cNvPicPr>
            <a:picLocks noGrp="1" noChangeAspect="1"/>
          </p:cNvPicPr>
          <p:nvPr>
            <p:ph type="pic" idx="1"/>
          </p:nvPr>
        </p:nvPicPr>
        <p:blipFill>
          <a:blip r:embed="rId2"/>
          <a:srcRect t="22851" b="22851"/>
          <a:stretch>
            <a:fillRect/>
          </a:stretch>
        </p:blipFill>
        <p:spPr>
          <a:xfrm>
            <a:off x="1898567" y="827264"/>
            <a:ext cx="6172200" cy="4873625"/>
          </a:xfrm>
        </p:spPr>
      </p:pic>
      <p:sp>
        <p:nvSpPr>
          <p:cNvPr id="4" name="Text Placeholder 3">
            <a:extLst>
              <a:ext uri="{FF2B5EF4-FFF2-40B4-BE49-F238E27FC236}">
                <a16:creationId xmlns:a16="http://schemas.microsoft.com/office/drawing/2014/main" id="{31600355-6A53-25DB-B7F2-8256076153C5}"/>
              </a:ext>
            </a:extLst>
          </p:cNvPr>
          <p:cNvSpPr>
            <a:spLocks noGrp="1"/>
          </p:cNvSpPr>
          <p:nvPr>
            <p:ph type="body" sz="half" idx="2"/>
          </p:nvPr>
        </p:nvSpPr>
        <p:spPr>
          <a:xfrm>
            <a:off x="9296400" y="1557867"/>
            <a:ext cx="2432304" cy="4143022"/>
          </a:xfrm>
        </p:spPr>
        <p:txBody>
          <a:bodyPr>
            <a:normAutofit fontScale="47500" lnSpcReduction="20000"/>
          </a:bodyPr>
          <a:lstStyle/>
          <a:p>
            <a:r>
              <a:rPr lang="en-IE" sz="2800" dirty="0">
                <a:solidFill>
                  <a:srgbClr val="00265B"/>
                </a:solidFill>
                <a:effectLst/>
                <a:latin typeface="ObjektivMk2"/>
              </a:rPr>
              <a:t>Over the two days, working groups addressed the following themes: </a:t>
            </a:r>
            <a:endParaRPr lang="en-IE" sz="2800" dirty="0"/>
          </a:p>
          <a:p>
            <a:r>
              <a:rPr lang="en-IE" sz="2800" dirty="0">
                <a:solidFill>
                  <a:srgbClr val="00265B"/>
                </a:solidFill>
                <a:effectLst/>
                <a:latin typeface="ObjektivMk2"/>
              </a:rPr>
              <a:t>1. Global challenges/World Social Summit 2025 </a:t>
            </a:r>
            <a:endParaRPr lang="en-IE" sz="2800" dirty="0"/>
          </a:p>
          <a:p>
            <a:r>
              <a:rPr lang="en-IE" sz="2800" dirty="0">
                <a:solidFill>
                  <a:srgbClr val="00265B"/>
                </a:solidFill>
                <a:effectLst/>
                <a:latin typeface="ObjektivMk2"/>
              </a:rPr>
              <a:t>2. Founding values of post-war Europe </a:t>
            </a:r>
            <a:endParaRPr lang="en-IE" sz="2800" dirty="0"/>
          </a:p>
          <a:p>
            <a:r>
              <a:rPr lang="en-IE" sz="2800" dirty="0">
                <a:solidFill>
                  <a:srgbClr val="00265B"/>
                </a:solidFill>
                <a:effectLst/>
                <a:latin typeface="ObjektivMk2"/>
              </a:rPr>
              <a:t>3. Wellbeing indicators and an overall vision of the economy </a:t>
            </a:r>
            <a:endParaRPr lang="en-IE" sz="2800" dirty="0"/>
          </a:p>
          <a:p>
            <a:r>
              <a:rPr lang="en-IE" sz="2800" dirty="0">
                <a:solidFill>
                  <a:srgbClr val="00265B"/>
                </a:solidFill>
                <a:effectLst/>
                <a:latin typeface="ObjektivMk2"/>
              </a:rPr>
              <a:t>4. Migration policies </a:t>
            </a:r>
            <a:endParaRPr lang="en-IE" sz="2800" dirty="0"/>
          </a:p>
          <a:p>
            <a:r>
              <a:rPr lang="en-IE" sz="2800" dirty="0">
                <a:solidFill>
                  <a:srgbClr val="00265B"/>
                </a:solidFill>
                <a:effectLst/>
                <a:latin typeface="ObjektivMk2"/>
              </a:rPr>
              <a:t>5. Housing policy and the future of Europe </a:t>
            </a:r>
            <a:endParaRPr lang="en-IE" sz="2800" dirty="0"/>
          </a:p>
          <a:p>
            <a:r>
              <a:rPr lang="en-IE" sz="2800" dirty="0">
                <a:solidFill>
                  <a:srgbClr val="00265B"/>
                </a:solidFill>
                <a:effectLst/>
                <a:latin typeface="ObjektivMk2"/>
              </a:rPr>
              <a:t>6. International security/The Good Friday Agreement approach to EU peacebuilding </a:t>
            </a:r>
            <a:endParaRPr lang="en-IE" sz="2800" dirty="0"/>
          </a:p>
          <a:p>
            <a:r>
              <a:rPr lang="en-IE" sz="2800" dirty="0">
                <a:solidFill>
                  <a:srgbClr val="00265B"/>
                </a:solidFill>
                <a:effectLst/>
                <a:latin typeface="ObjektivMk2"/>
              </a:rPr>
              <a:t>7. The dialogue between faith communities and public authorities </a:t>
            </a:r>
            <a:endParaRPr lang="en-IE" sz="2800" dirty="0"/>
          </a:p>
          <a:p>
            <a:r>
              <a:rPr lang="en-IE" sz="2800" dirty="0">
                <a:solidFill>
                  <a:srgbClr val="00265B"/>
                </a:solidFill>
                <a:effectLst/>
                <a:latin typeface="ObjektivMk2"/>
              </a:rPr>
              <a:t>8. The media, technology, and the future of Europe </a:t>
            </a:r>
            <a:endParaRPr lang="en-IE" sz="2800" dirty="0"/>
          </a:p>
          <a:p>
            <a:endParaRPr lang="en-US" dirty="0"/>
          </a:p>
        </p:txBody>
      </p:sp>
    </p:spTree>
    <p:extLst>
      <p:ext uri="{BB962C8B-B14F-4D97-AF65-F5344CB8AC3E}">
        <p14:creationId xmlns:p14="http://schemas.microsoft.com/office/powerpoint/2010/main" val="54848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312C2-A6CD-384D-8318-7D378167B529}"/>
              </a:ext>
            </a:extLst>
          </p:cNvPr>
          <p:cNvSpPr txBox="1"/>
          <p:nvPr/>
        </p:nvSpPr>
        <p:spPr>
          <a:xfrm>
            <a:off x="568413" y="729047"/>
            <a:ext cx="11121080" cy="4801314"/>
          </a:xfrm>
          <a:prstGeom prst="rect">
            <a:avLst/>
          </a:prstGeom>
          <a:noFill/>
        </p:spPr>
        <p:txBody>
          <a:bodyPr wrap="square" rtlCol="0">
            <a:spAutoFit/>
          </a:bodyPr>
          <a:lstStyle/>
          <a:p>
            <a:r>
              <a:rPr lang="en-US" sz="2400" u="sng" dirty="0"/>
              <a:t>Keynote presentations</a:t>
            </a:r>
          </a:p>
          <a:p>
            <a:endParaRPr lang="en-US" sz="2400" dirty="0"/>
          </a:p>
          <a:p>
            <a:r>
              <a:rPr lang="en-US" sz="2400" dirty="0"/>
              <a:t>Francis Jacobs (“Founding values of post-war Europe”)</a:t>
            </a:r>
          </a:p>
          <a:p>
            <a:endParaRPr lang="en-US" sz="2400" dirty="0"/>
          </a:p>
          <a:p>
            <a:r>
              <a:rPr lang="en-US" sz="2400" dirty="0"/>
              <a:t>Anne Barrington (“Housing and the future of Europe”)</a:t>
            </a:r>
          </a:p>
          <a:p>
            <a:endParaRPr lang="en-US" sz="2400" dirty="0"/>
          </a:p>
          <a:p>
            <a:r>
              <a:rPr lang="en-US" sz="2400" dirty="0"/>
              <a:t>Jane Morrice (“the Good Friday Agreement approach to EU peacebuilding”) </a:t>
            </a:r>
          </a:p>
          <a:p>
            <a:endParaRPr lang="en-US" sz="2400" dirty="0"/>
          </a:p>
          <a:p>
            <a:r>
              <a:rPr lang="en-US" sz="2400" dirty="0"/>
              <a:t>Bishop Noel Treanor (“Conference on the Future of Europe”)</a:t>
            </a:r>
          </a:p>
          <a:p>
            <a:endParaRPr lang="en-US" sz="2400" dirty="0"/>
          </a:p>
          <a:p>
            <a:r>
              <a:rPr lang="en-US" sz="2400" dirty="0"/>
              <a:t>Catherine Day (“EU and Irish migration policies”). </a:t>
            </a:r>
          </a:p>
          <a:p>
            <a:r>
              <a:rPr lang="en-US" sz="2400" dirty="0"/>
              <a:t> </a:t>
            </a:r>
          </a:p>
          <a:p>
            <a:endParaRPr lang="en-US" dirty="0"/>
          </a:p>
        </p:txBody>
      </p:sp>
    </p:spTree>
    <p:extLst>
      <p:ext uri="{BB962C8B-B14F-4D97-AF65-F5344CB8AC3E}">
        <p14:creationId xmlns:p14="http://schemas.microsoft.com/office/powerpoint/2010/main" val="427519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D20461-DBEA-D842-A8CB-37F5501184BA}"/>
              </a:ext>
            </a:extLst>
          </p:cNvPr>
          <p:cNvSpPr txBox="1"/>
          <p:nvPr/>
        </p:nvSpPr>
        <p:spPr>
          <a:xfrm>
            <a:off x="605481" y="420129"/>
            <a:ext cx="11009870" cy="4801314"/>
          </a:xfrm>
          <a:prstGeom prst="rect">
            <a:avLst/>
          </a:prstGeom>
          <a:noFill/>
        </p:spPr>
        <p:txBody>
          <a:bodyPr wrap="square" rtlCol="0">
            <a:spAutoFit/>
          </a:bodyPr>
          <a:lstStyle/>
          <a:p>
            <a:r>
              <a:rPr lang="en-US" dirty="0"/>
              <a:t>RELIGIOUS LEADERS</a:t>
            </a:r>
          </a:p>
          <a:p>
            <a:endParaRPr lang="en-US" dirty="0"/>
          </a:p>
          <a:p>
            <a:r>
              <a:rPr lang="en-US" u="sng" dirty="0"/>
              <a:t>welcoming speeches</a:t>
            </a:r>
          </a:p>
          <a:p>
            <a:endParaRPr lang="en-US" dirty="0"/>
          </a:p>
          <a:p>
            <a:r>
              <a:rPr lang="en-US" dirty="0"/>
              <a:t>Bishop Brendan Leahy (Irish Inter-Church Meeting)</a:t>
            </a:r>
          </a:p>
          <a:p>
            <a:r>
              <a:rPr lang="en-US" dirty="0"/>
              <a:t>Archbishop Michael Jackson, Dublin City Interfaith Forum Chair</a:t>
            </a:r>
          </a:p>
          <a:p>
            <a:r>
              <a:rPr lang="en-US" dirty="0"/>
              <a:t>Derick Wilson (</a:t>
            </a:r>
            <a:r>
              <a:rPr lang="en-US" dirty="0" err="1"/>
              <a:t>Corrymeela</a:t>
            </a:r>
            <a:r>
              <a:rPr lang="en-US" dirty="0"/>
              <a:t>)</a:t>
            </a:r>
          </a:p>
          <a:p>
            <a:endParaRPr lang="en-US" dirty="0"/>
          </a:p>
          <a:p>
            <a:r>
              <a:rPr lang="en-US" u="sng" dirty="0"/>
              <a:t>panel </a:t>
            </a:r>
          </a:p>
          <a:p>
            <a:endParaRPr lang="en-US" u="sng" dirty="0"/>
          </a:p>
          <a:p>
            <a:r>
              <a:rPr lang="en-US" dirty="0"/>
              <a:t>chair: Archbishop Michael Jackson</a:t>
            </a:r>
          </a:p>
          <a:p>
            <a:r>
              <a:rPr lang="en-US" dirty="0"/>
              <a:t>Gillian Kingston, Vice-President, World Methodist Council</a:t>
            </a:r>
          </a:p>
          <a:p>
            <a:r>
              <a:rPr lang="en-US" dirty="0"/>
              <a:t>Karen Jardine, Presbyterian Church in Ireland</a:t>
            </a:r>
          </a:p>
          <a:p>
            <a:r>
              <a:rPr lang="en-US" dirty="0"/>
              <a:t>Ahmed </a:t>
            </a:r>
            <a:r>
              <a:rPr lang="en-US" dirty="0" err="1"/>
              <a:t>Hasain</a:t>
            </a:r>
            <a:r>
              <a:rPr lang="en-US" dirty="0"/>
              <a:t>, Islamic Cultural Centre</a:t>
            </a:r>
          </a:p>
          <a:p>
            <a:r>
              <a:rPr lang="en-US" dirty="0"/>
              <a:t>Dr. Hemant Kumar, Vedic Hindu Cultural Centre of Ireland</a:t>
            </a:r>
          </a:p>
          <a:p>
            <a:r>
              <a:rPr lang="en-US" dirty="0"/>
              <a:t>Bishop Brendan Leahy.</a:t>
            </a:r>
          </a:p>
          <a:p>
            <a:endParaRPr lang="en-US" dirty="0"/>
          </a:p>
        </p:txBody>
      </p:sp>
    </p:spTree>
    <p:extLst>
      <p:ext uri="{BB962C8B-B14F-4D97-AF65-F5344CB8AC3E}">
        <p14:creationId xmlns:p14="http://schemas.microsoft.com/office/powerpoint/2010/main" val="386966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F691-5F09-EA49-B801-65D15FDF7655}"/>
              </a:ext>
            </a:extLst>
          </p:cNvPr>
          <p:cNvSpPr>
            <a:spLocks noGrp="1"/>
          </p:cNvSpPr>
          <p:nvPr>
            <p:ph type="title"/>
          </p:nvPr>
        </p:nvSpPr>
        <p:spPr>
          <a:xfrm>
            <a:off x="852616" y="365125"/>
            <a:ext cx="10501184" cy="1006475"/>
          </a:xfrm>
        </p:spPr>
        <p:txBody>
          <a:bodyPr>
            <a:normAutofit/>
          </a:bodyPr>
          <a:lstStyle/>
          <a:p>
            <a:r>
              <a:rPr lang="en-US" sz="2400" dirty="0"/>
              <a:t>Recommendations</a:t>
            </a:r>
          </a:p>
        </p:txBody>
      </p:sp>
      <p:sp>
        <p:nvSpPr>
          <p:cNvPr id="3" name="TextBox 2">
            <a:extLst>
              <a:ext uri="{FF2B5EF4-FFF2-40B4-BE49-F238E27FC236}">
                <a16:creationId xmlns:a16="http://schemas.microsoft.com/office/drawing/2014/main" id="{AA16162A-400F-1243-B6A8-DC59D30517F9}"/>
              </a:ext>
            </a:extLst>
          </p:cNvPr>
          <p:cNvSpPr txBox="1"/>
          <p:nvPr/>
        </p:nvSpPr>
        <p:spPr>
          <a:xfrm>
            <a:off x="1013254" y="1371600"/>
            <a:ext cx="8760941" cy="5109091"/>
          </a:xfrm>
          <a:prstGeom prst="rect">
            <a:avLst/>
          </a:prstGeom>
          <a:noFill/>
        </p:spPr>
        <p:txBody>
          <a:bodyPr wrap="square" rtlCol="0">
            <a:spAutoFit/>
          </a:bodyPr>
          <a:lstStyle/>
          <a:p>
            <a:pPr marL="342900" lvl="0" indent="-342900">
              <a:buFont typeface="+mj-lt"/>
              <a:buAutoNum type="arabicParenR"/>
            </a:pPr>
            <a:r>
              <a:rPr lang="en-US" sz="1400" dirty="0"/>
              <a:t>public authorities should recognize that the granular provisions of the law depend on, and nurture in turn, a worldview and way of life.  Therefore, the “soul of Europe” is be discovered in action, in the dialogical relationship between high-level values and practical politics</a:t>
            </a:r>
          </a:p>
          <a:p>
            <a:pPr marL="342900" lvl="0" indent="-342900">
              <a:buFont typeface="+mj-lt"/>
              <a:buAutoNum type="arabicParenR"/>
            </a:pPr>
            <a:endParaRPr lang="en-US" sz="1400" dirty="0"/>
          </a:p>
          <a:p>
            <a:pPr marL="342900" lvl="0" indent="-342900">
              <a:buFont typeface="+mj-lt"/>
              <a:buAutoNum type="arabicParenR"/>
            </a:pPr>
            <a:r>
              <a:rPr lang="en-US" sz="1400" dirty="0"/>
              <a:t>on the island of Ireland, we should bring to the discussion on values our experience of the Good Friday Agreement and the unfinished work of peace. We need to promote where possible a rounded understanding of security and peace based </a:t>
            </a:r>
            <a:r>
              <a:rPr lang="en-IE" sz="1400" dirty="0"/>
              <a:t>on relationships</a:t>
            </a:r>
          </a:p>
          <a:p>
            <a:pPr marL="342900" lvl="0" indent="-342900">
              <a:buFont typeface="+mj-lt"/>
              <a:buAutoNum type="arabicParenR"/>
            </a:pPr>
            <a:endParaRPr lang="en-US" sz="1400" dirty="0"/>
          </a:p>
          <a:p>
            <a:pPr marL="342900" lvl="0" indent="-342900">
              <a:buFont typeface="+mj-lt"/>
              <a:buAutoNum type="arabicParenR"/>
            </a:pPr>
            <a:r>
              <a:rPr lang="en-US" sz="1400" dirty="0"/>
              <a:t>“well-being frameworks,” which are under consideration in both jurisdictions, can enable us to pursue key underlying values, such as equity, across different “domains”.  The COVID vaccination program is a useful precedent for investment in the infrastructure of society</a:t>
            </a:r>
          </a:p>
          <a:p>
            <a:pPr marL="342900" lvl="0" indent="-342900">
              <a:buFont typeface="+mj-lt"/>
              <a:buAutoNum type="arabicParenR"/>
            </a:pPr>
            <a:endParaRPr lang="en-US" sz="1400" dirty="0"/>
          </a:p>
          <a:p>
            <a:pPr marL="342900" lvl="0" indent="-342900">
              <a:buFont typeface="+mj-lt"/>
              <a:buAutoNum type="arabicParenR"/>
            </a:pPr>
            <a:r>
              <a:rPr lang="en-GB" sz="1400" dirty="0"/>
              <a:t>on housing policy, the Conference on the Future of Europe presents us with an opportunity to learn from other Member States and also to look at wider European and global frameworks which shape the facts on the ground. We identified </a:t>
            </a:r>
            <a:r>
              <a:rPr lang="en-US" sz="1400" dirty="0"/>
              <a:t>four key channels through which the EU can help address current challenges</a:t>
            </a:r>
          </a:p>
          <a:p>
            <a:pPr marL="342900" lvl="0" indent="-342900">
              <a:buFont typeface="+mj-lt"/>
              <a:buAutoNum type="arabicParenR"/>
            </a:pPr>
            <a:endParaRPr lang="en-US" sz="1400" dirty="0"/>
          </a:p>
          <a:p>
            <a:pPr marL="342900" lvl="0" indent="-342900">
              <a:buFont typeface="+mj-lt"/>
              <a:buAutoNum type="arabicParenR"/>
            </a:pPr>
            <a:r>
              <a:rPr lang="en-US" sz="1400" dirty="0"/>
              <a:t>on migration, we should support political leaders in national politics and the European institutions as they seek to develop a more consistent and ambitious strategy at a European Union and global level</a:t>
            </a:r>
          </a:p>
          <a:p>
            <a:pPr marL="342900" lvl="0" indent="-342900">
              <a:buFont typeface="+mj-lt"/>
              <a:buAutoNum type="arabicParenR"/>
            </a:pPr>
            <a:endParaRPr lang="en-US" sz="1400" dirty="0"/>
          </a:p>
          <a:p>
            <a:pPr marL="342900" lvl="0" indent="-342900">
              <a:buFont typeface="+mj-lt"/>
              <a:buAutoNum type="arabicParenR"/>
            </a:pPr>
            <a:r>
              <a:rPr lang="en-US" sz="1400" dirty="0"/>
              <a:t>technological development should be politically accountable and should be steered in a “human-</a:t>
            </a:r>
            <a:r>
              <a:rPr lang="en-US" sz="1400" dirty="0" err="1"/>
              <a:t>centred</a:t>
            </a:r>
            <a:r>
              <a:rPr lang="en-US" sz="1400" dirty="0"/>
              <a:t>” direction.  Measures are needed to address threats to democratic discourse arising from the new means of communication.</a:t>
            </a:r>
          </a:p>
          <a:p>
            <a:endParaRPr lang="en-US" dirty="0"/>
          </a:p>
        </p:txBody>
      </p:sp>
    </p:spTree>
    <p:extLst>
      <p:ext uri="{BB962C8B-B14F-4D97-AF65-F5344CB8AC3E}">
        <p14:creationId xmlns:p14="http://schemas.microsoft.com/office/powerpoint/2010/main" val="111564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4535-251F-015B-4E39-8D7AF53E85E8}"/>
              </a:ext>
            </a:extLst>
          </p:cNvPr>
          <p:cNvSpPr>
            <a:spLocks noGrp="1"/>
          </p:cNvSpPr>
          <p:nvPr>
            <p:ph type="title"/>
          </p:nvPr>
        </p:nvSpPr>
        <p:spPr/>
        <p:txBody>
          <a:bodyPr/>
          <a:lstStyle/>
          <a:p>
            <a:r>
              <a:rPr lang="en-US" dirty="0"/>
              <a:t>Dr. </a:t>
            </a:r>
            <a:r>
              <a:rPr lang="en-US" dirty="0" err="1"/>
              <a:t>Othmar</a:t>
            </a:r>
            <a:r>
              <a:rPr lang="en-US" dirty="0"/>
              <a:t> Karas</a:t>
            </a:r>
          </a:p>
        </p:txBody>
      </p:sp>
      <p:pic>
        <p:nvPicPr>
          <p:cNvPr id="6" name="Picture Placeholder 5">
            <a:extLst>
              <a:ext uri="{FF2B5EF4-FFF2-40B4-BE49-F238E27FC236}">
                <a16:creationId xmlns:a16="http://schemas.microsoft.com/office/drawing/2014/main" id="{11265986-647E-D2A4-1253-4A1457044D76}"/>
              </a:ext>
            </a:extLst>
          </p:cNvPr>
          <p:cNvPicPr>
            <a:picLocks noGrp="1" noChangeAspect="1"/>
          </p:cNvPicPr>
          <p:nvPr>
            <p:ph type="pic" idx="1"/>
          </p:nvPr>
        </p:nvPicPr>
        <p:blipFill>
          <a:blip r:embed="rId2"/>
          <a:srcRect l="5469" r="5469"/>
          <a:stretch>
            <a:fillRect/>
          </a:stretch>
        </p:blipFill>
        <p:spPr/>
      </p:pic>
      <p:sp>
        <p:nvSpPr>
          <p:cNvPr id="4" name="Text Placeholder 3">
            <a:extLst>
              <a:ext uri="{FF2B5EF4-FFF2-40B4-BE49-F238E27FC236}">
                <a16:creationId xmlns:a16="http://schemas.microsoft.com/office/drawing/2014/main" id="{AF561443-45A7-A8F3-24AD-2E013EFD958F}"/>
              </a:ext>
            </a:extLst>
          </p:cNvPr>
          <p:cNvSpPr>
            <a:spLocks noGrp="1"/>
          </p:cNvSpPr>
          <p:nvPr>
            <p:ph type="body" sz="half" idx="2"/>
          </p:nvPr>
        </p:nvSpPr>
        <p:spPr/>
        <p:txBody>
          <a:bodyPr/>
          <a:lstStyle/>
          <a:p>
            <a:endParaRPr lang="en-US" dirty="0"/>
          </a:p>
          <a:p>
            <a:endParaRPr lang="en-US" dirty="0"/>
          </a:p>
          <a:p>
            <a:r>
              <a:rPr lang="en-US" dirty="0"/>
              <a:t>First Vice-President of the European Parliament responsible for the Article 17 dialogue</a:t>
            </a:r>
          </a:p>
        </p:txBody>
      </p:sp>
    </p:spTree>
    <p:extLst>
      <p:ext uri="{BB962C8B-B14F-4D97-AF65-F5344CB8AC3E}">
        <p14:creationId xmlns:p14="http://schemas.microsoft.com/office/powerpoint/2010/main" val="948991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542</Words>
  <Application>Microsoft Macintosh PowerPoint</Application>
  <PresentationFormat>Widescreen</PresentationFormat>
  <Paragraphs>56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ObjektivMk2</vt:lpstr>
      <vt:lpstr>Office Theme</vt:lpstr>
      <vt:lpstr>Professor Deiric O’Broin and Adjunct Professor Philip McDonagh   Dublin City University   CENTRE FOR RELIGION, HUMAN VALUES, AND INTERNATIONAL RELATIONS </vt:lpstr>
      <vt:lpstr>Consultations at the Helix, February 2022</vt:lpstr>
      <vt:lpstr>PowerPoint Presentation</vt:lpstr>
      <vt:lpstr>PowerPoint Presentation</vt:lpstr>
      <vt:lpstr>Recommendations</vt:lpstr>
      <vt:lpstr>Dr. Othmar Karas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FOR RELIGION, HUMAN VALUES, AND INTERNATIONAL RELATIONS/IRISH INTER-CHURCH MEETING/DUBLIN CITY INTERFAITH FORUM   CONFERENCE ON THE FUTURE OF EUROPE: MEETING AT THE HELIX, DUBLIN CITY UNIVERSITY, 24–25 FEBRUARY 2022 </dc:title>
  <dc:creator>Philip McDonagh</dc:creator>
  <cp:lastModifiedBy>Philip McDonagh</cp:lastModifiedBy>
  <cp:revision>10</cp:revision>
  <dcterms:created xsi:type="dcterms:W3CDTF">2022-04-20T07:33:13Z</dcterms:created>
  <dcterms:modified xsi:type="dcterms:W3CDTF">2023-03-24T14:20:00Z</dcterms:modified>
</cp:coreProperties>
</file>